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60" r:id="rId1"/>
  </p:sldMasterIdLst>
  <p:sldIdLst>
    <p:sldId id="281" r:id="rId2"/>
    <p:sldId id="258" r:id="rId3"/>
    <p:sldId id="276" r:id="rId4"/>
    <p:sldId id="277" r:id="rId5"/>
    <p:sldId id="257" r:id="rId6"/>
    <p:sldId id="278" r:id="rId7"/>
    <p:sldId id="259" r:id="rId8"/>
    <p:sldId id="260" r:id="rId9"/>
    <p:sldId id="275" r:id="rId10"/>
    <p:sldId id="283" r:id="rId11"/>
    <p:sldId id="286" r:id="rId12"/>
    <p:sldId id="289" r:id="rId13"/>
    <p:sldId id="287" r:id="rId14"/>
    <p:sldId id="285" r:id="rId15"/>
    <p:sldId id="288" r:id="rId16"/>
    <p:sldId id="284" r:id="rId17"/>
    <p:sldId id="290" r:id="rId18"/>
    <p:sldId id="282" r:id="rId19"/>
    <p:sldId id="28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IRAG SETIA" initials="CS" lastIdx="1" clrIdx="0">
    <p:extLst>
      <p:ext uri="{19B8F6BF-5375-455C-9EA6-DF929625EA0E}">
        <p15:presenceInfo xmlns:p15="http://schemas.microsoft.com/office/powerpoint/2012/main" userId="S::chirags.ug20.cse@nitp.ac.in::b6ce0b05-d12c-4edc-a716-5c693c43fa8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jpeg>
</file>

<file path=ppt/media/image12.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75774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42504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509581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0274466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94907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138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042807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55055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52120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2973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11117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44380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29871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33298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2677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1191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18163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61BEF0D-F0BB-DE4B-95CE-6DB70DBA9567}" type="datetimeFigureOut">
              <a:rPr lang="en-US" smtClean="0"/>
              <a:pPr/>
              <a:t>5/4/2023</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39203582"/>
      </p:ext>
    </p:extLst>
  </p:cSld>
  <p:clrMap bg1="lt1" tx1="dk1" bg2="lt2" tx2="dk2" accent1="accent1" accent2="accent2" accent3="accent3" accent4="accent4" accent5="accent5" accent6="accent6" hlink="hlink" folHlink="folHlink"/>
  <p:sldLayoutIdLst>
    <p:sldLayoutId id="2147484161" r:id="rId1"/>
    <p:sldLayoutId id="2147484162" r:id="rId2"/>
    <p:sldLayoutId id="2147484163" r:id="rId3"/>
    <p:sldLayoutId id="2147484164" r:id="rId4"/>
    <p:sldLayoutId id="2147484165" r:id="rId5"/>
    <p:sldLayoutId id="2147484166" r:id="rId6"/>
    <p:sldLayoutId id="2147484167" r:id="rId7"/>
    <p:sldLayoutId id="2147484168" r:id="rId8"/>
    <p:sldLayoutId id="2147484169" r:id="rId9"/>
    <p:sldLayoutId id="2147484170" r:id="rId10"/>
    <p:sldLayoutId id="2147484171" r:id="rId11"/>
    <p:sldLayoutId id="2147484172" r:id="rId12"/>
    <p:sldLayoutId id="2147484173" r:id="rId13"/>
    <p:sldLayoutId id="2147484174" r:id="rId14"/>
    <p:sldLayoutId id="2147484175" r:id="rId15"/>
    <p:sldLayoutId id="2147484176" r:id="rId16"/>
    <p:sldLayoutId id="214748417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21880-CD53-8865-0C01-67204C952EE8}"/>
              </a:ext>
            </a:extLst>
          </p:cNvPr>
          <p:cNvSpPr>
            <a:spLocks noGrp="1"/>
          </p:cNvSpPr>
          <p:nvPr>
            <p:ph type="ctrTitle"/>
          </p:nvPr>
        </p:nvSpPr>
        <p:spPr>
          <a:xfrm>
            <a:off x="1371600" y="1362075"/>
            <a:ext cx="9448800" cy="1656826"/>
          </a:xfrm>
        </p:spPr>
        <p:txBody>
          <a:bodyPr>
            <a:normAutofit/>
          </a:bodyPr>
          <a:lstStyle/>
          <a:p>
            <a:r>
              <a:rPr lang="en-US" sz="2800" dirty="0">
                <a:latin typeface="Times New Roman" panose="02020603050405020304" pitchFamily="18" charset="0"/>
                <a:cs typeface="Times New Roman" panose="02020603050405020304" pitchFamily="18" charset="0"/>
              </a:rPr>
              <a:t> Fault localization ON PARALLEL PROGRAMMING</a:t>
            </a:r>
            <a:endParaRPr lang="en-IN" sz="28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013F7818-F565-0067-085A-73B383E6EB93}"/>
              </a:ext>
            </a:extLst>
          </p:cNvPr>
          <p:cNvSpPr>
            <a:spLocks noGrp="1"/>
          </p:cNvSpPr>
          <p:nvPr>
            <p:ph type="subTitle" idx="1"/>
          </p:nvPr>
        </p:nvSpPr>
        <p:spPr>
          <a:xfrm>
            <a:off x="7686675" y="3429000"/>
            <a:ext cx="4010025" cy="1656826"/>
          </a:xfrm>
        </p:spPr>
        <p:txBody>
          <a:bodyPr/>
          <a:lstStyle/>
          <a:p>
            <a:r>
              <a:rPr lang="en-US" dirty="0"/>
              <a:t>Contribution by-</a:t>
            </a:r>
          </a:p>
          <a:p>
            <a:r>
              <a:rPr lang="en-US" dirty="0"/>
              <a:t>Chirag Setia 2006168</a:t>
            </a:r>
          </a:p>
          <a:p>
            <a:r>
              <a:rPr lang="en-US" dirty="0"/>
              <a:t>Alvin Prateek Ekka  2006158</a:t>
            </a:r>
          </a:p>
          <a:p>
            <a:r>
              <a:rPr lang="en-US" dirty="0"/>
              <a:t>Anshu Kumari 2006039</a:t>
            </a:r>
            <a:endParaRPr lang="en-IN" dirty="0"/>
          </a:p>
        </p:txBody>
      </p:sp>
      <p:pic>
        <p:nvPicPr>
          <p:cNvPr id="5" name="Picture 4">
            <a:extLst>
              <a:ext uri="{FF2B5EF4-FFF2-40B4-BE49-F238E27FC236}">
                <a16:creationId xmlns:a16="http://schemas.microsoft.com/office/drawing/2014/main" id="{76E719AF-7155-2FC9-0039-2B21D68F34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1100" y="409575"/>
            <a:ext cx="1905000" cy="1905000"/>
          </a:xfrm>
          <a:prstGeom prst="rect">
            <a:avLst/>
          </a:prstGeom>
        </p:spPr>
      </p:pic>
      <p:sp>
        <p:nvSpPr>
          <p:cNvPr id="6" name="Title 1">
            <a:extLst>
              <a:ext uri="{FF2B5EF4-FFF2-40B4-BE49-F238E27FC236}">
                <a16:creationId xmlns:a16="http://schemas.microsoft.com/office/drawing/2014/main" id="{35560050-868F-D1B4-D18C-578E134C6309}"/>
              </a:ext>
            </a:extLst>
          </p:cNvPr>
          <p:cNvSpPr txBox="1">
            <a:spLocks/>
          </p:cNvSpPr>
          <p:nvPr/>
        </p:nvSpPr>
        <p:spPr>
          <a:xfrm>
            <a:off x="1457325" y="3267075"/>
            <a:ext cx="8991600" cy="70432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cap="all" baseline="0">
                <a:solidFill>
                  <a:schemeClr val="tx1"/>
                </a:solidFill>
                <a:latin typeface="+mj-lt"/>
                <a:ea typeface="+mj-ea"/>
                <a:cs typeface="+mj-cs"/>
              </a:defRPr>
            </a:lvl1pPr>
          </a:lstStyle>
          <a:p>
            <a:endParaRPr lang="en-IN" sz="2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97A0B32E-4301-6A5E-3A38-95FB8DD29FC4}"/>
              </a:ext>
            </a:extLst>
          </p:cNvPr>
          <p:cNvSpPr txBox="1"/>
          <p:nvPr/>
        </p:nvSpPr>
        <p:spPr>
          <a:xfrm>
            <a:off x="1371600" y="3267075"/>
            <a:ext cx="6096000" cy="769441"/>
          </a:xfrm>
          <a:prstGeom prst="rect">
            <a:avLst/>
          </a:prstGeom>
          <a:noFill/>
        </p:spPr>
        <p:txBody>
          <a:bodyPr wrap="square">
            <a:spAutoFit/>
          </a:bodyPr>
          <a:lstStyle/>
          <a:p>
            <a:pPr algn="l"/>
            <a:r>
              <a:rPr lang="en-US" sz="2400" dirty="0">
                <a:latin typeface="Times New Roman" panose="02020603050405020304" pitchFamily="18" charset="0"/>
                <a:cs typeface="Times New Roman" panose="02020603050405020304" pitchFamily="18" charset="0"/>
              </a:rPr>
              <a:t>Supervised By:</a:t>
            </a:r>
          </a:p>
          <a:p>
            <a:pPr algn="l"/>
            <a:r>
              <a:rPr lang="en-US" sz="2000" dirty="0">
                <a:latin typeface="Times New Roman" panose="02020603050405020304" pitchFamily="18" charset="0"/>
                <a:cs typeface="Times New Roman" panose="02020603050405020304" pitchFamily="18" charset="0"/>
              </a:rPr>
              <a:t>Prof- M.T.U. Haider</a:t>
            </a:r>
          </a:p>
        </p:txBody>
      </p:sp>
      <p:sp>
        <p:nvSpPr>
          <p:cNvPr id="8" name="Subtitle 2">
            <a:extLst>
              <a:ext uri="{FF2B5EF4-FFF2-40B4-BE49-F238E27FC236}">
                <a16:creationId xmlns:a16="http://schemas.microsoft.com/office/drawing/2014/main" id="{988715BB-5871-7608-95CF-D426F0922C99}"/>
              </a:ext>
            </a:extLst>
          </p:cNvPr>
          <p:cNvSpPr txBox="1">
            <a:spLocks/>
          </p:cNvSpPr>
          <p:nvPr/>
        </p:nvSpPr>
        <p:spPr>
          <a:xfrm>
            <a:off x="4081462" y="3453391"/>
            <a:ext cx="4010025" cy="165682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IN" dirty="0"/>
          </a:p>
        </p:txBody>
      </p:sp>
      <p:sp>
        <p:nvSpPr>
          <p:cNvPr id="9" name="Subtitle 2">
            <a:extLst>
              <a:ext uri="{FF2B5EF4-FFF2-40B4-BE49-F238E27FC236}">
                <a16:creationId xmlns:a16="http://schemas.microsoft.com/office/drawing/2014/main" id="{5F7DDBE2-264B-E923-35BA-8419CFCB15B0}"/>
              </a:ext>
            </a:extLst>
          </p:cNvPr>
          <p:cNvSpPr txBox="1">
            <a:spLocks/>
          </p:cNvSpPr>
          <p:nvPr/>
        </p:nvSpPr>
        <p:spPr>
          <a:xfrm>
            <a:off x="7686675" y="3152126"/>
            <a:ext cx="1870542" cy="310403"/>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Group no 21</a:t>
            </a:r>
            <a:endParaRPr lang="en-IN" dirty="0"/>
          </a:p>
        </p:txBody>
      </p:sp>
    </p:spTree>
    <p:extLst>
      <p:ext uri="{BB962C8B-B14F-4D97-AF65-F5344CB8AC3E}">
        <p14:creationId xmlns:p14="http://schemas.microsoft.com/office/powerpoint/2010/main" val="1801607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24CA10-808E-0EB2-3B39-E3347D9719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3648" y="1864658"/>
            <a:ext cx="8462682" cy="4652683"/>
          </a:xfrm>
          <a:prstGeom prst="rect">
            <a:avLst/>
          </a:prstGeom>
        </p:spPr>
      </p:pic>
      <p:sp>
        <p:nvSpPr>
          <p:cNvPr id="18" name="TextBox 17">
            <a:extLst>
              <a:ext uri="{FF2B5EF4-FFF2-40B4-BE49-F238E27FC236}">
                <a16:creationId xmlns:a16="http://schemas.microsoft.com/office/drawing/2014/main" id="{72521143-B9A2-4A68-6964-E35B708CDAF3}"/>
              </a:ext>
            </a:extLst>
          </p:cNvPr>
          <p:cNvSpPr txBox="1"/>
          <p:nvPr/>
        </p:nvSpPr>
        <p:spPr>
          <a:xfrm>
            <a:off x="1066800" y="1246094"/>
            <a:ext cx="10452847" cy="646331"/>
          </a:xfrm>
          <a:prstGeom prst="rect">
            <a:avLst/>
          </a:prstGeom>
          <a:noFill/>
        </p:spPr>
        <p:txBody>
          <a:bodyPr wrap="square">
            <a:spAutoFit/>
          </a:bodyPr>
          <a:lstStyle/>
          <a:p>
            <a:pPr algn="l"/>
            <a:r>
              <a:rPr lang="en-US" sz="3600" dirty="0">
                <a:latin typeface="Times New Roman" panose="02020603050405020304" pitchFamily="18" charset="0"/>
                <a:cs typeface="Times New Roman" panose="02020603050405020304" pitchFamily="18" charset="0"/>
              </a:rPr>
              <a:t>Code coverage of spectrum based fault localization.</a:t>
            </a:r>
          </a:p>
        </p:txBody>
      </p:sp>
    </p:spTree>
    <p:extLst>
      <p:ext uri="{BB962C8B-B14F-4D97-AF65-F5344CB8AC3E}">
        <p14:creationId xmlns:p14="http://schemas.microsoft.com/office/powerpoint/2010/main" val="1147813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9BC5D8-6410-83CE-DA8C-4C7381B02F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2178422"/>
            <a:ext cx="8319247" cy="4347883"/>
          </a:xfrm>
          <a:prstGeom prst="rect">
            <a:avLst/>
          </a:prstGeom>
        </p:spPr>
      </p:pic>
      <p:sp>
        <p:nvSpPr>
          <p:cNvPr id="4" name="TextBox 3">
            <a:extLst>
              <a:ext uri="{FF2B5EF4-FFF2-40B4-BE49-F238E27FC236}">
                <a16:creationId xmlns:a16="http://schemas.microsoft.com/office/drawing/2014/main" id="{FE93A68C-B209-72AC-10AA-0155DD491F5C}"/>
              </a:ext>
            </a:extLst>
          </p:cNvPr>
          <p:cNvSpPr txBox="1"/>
          <p:nvPr/>
        </p:nvSpPr>
        <p:spPr>
          <a:xfrm>
            <a:off x="1317810" y="1389529"/>
            <a:ext cx="10425953" cy="646331"/>
          </a:xfrm>
          <a:prstGeom prst="rect">
            <a:avLst/>
          </a:prstGeom>
          <a:noFill/>
        </p:spPr>
        <p:txBody>
          <a:bodyPr wrap="square">
            <a:spAutoFit/>
          </a:bodyPr>
          <a:lstStyle/>
          <a:p>
            <a:r>
              <a:rPr lang="en-US" sz="3600" dirty="0">
                <a:latin typeface="Times New Roman" panose="02020603050405020304" pitchFamily="18" charset="0"/>
                <a:cs typeface="Times New Roman" panose="02020603050405020304" pitchFamily="18" charset="0"/>
              </a:rPr>
              <a:t>Detailed Report of the code Coverage</a:t>
            </a:r>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97218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23ACE3-3B92-E296-3510-6953B5B287B2}"/>
              </a:ext>
            </a:extLst>
          </p:cNvPr>
          <p:cNvSpPr txBox="1"/>
          <p:nvPr/>
        </p:nvSpPr>
        <p:spPr>
          <a:xfrm>
            <a:off x="1461247" y="1210236"/>
            <a:ext cx="7682753" cy="646331"/>
          </a:xfrm>
          <a:prstGeom prst="rect">
            <a:avLst/>
          </a:prstGeom>
          <a:noFill/>
        </p:spPr>
        <p:txBody>
          <a:bodyPr wrap="square">
            <a:spAutoFit/>
          </a:bodyPr>
          <a:lstStyle/>
          <a:p>
            <a:r>
              <a:rPr lang="en-US" sz="3600" dirty="0">
                <a:latin typeface="Times New Roman" panose="02020603050405020304" pitchFamily="18" charset="0"/>
                <a:cs typeface="Times New Roman" panose="02020603050405020304" pitchFamily="18" charset="0"/>
              </a:rPr>
              <a:t>Mutation score of my mutations</a:t>
            </a:r>
            <a:endParaRPr lang="en-IN" sz="36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E63E9388-A614-EC9A-1458-A4EDB570C2C6}"/>
              </a:ext>
            </a:extLst>
          </p:cNvPr>
          <p:cNvSpPr txBox="1"/>
          <p:nvPr/>
        </p:nvSpPr>
        <p:spPr>
          <a:xfrm>
            <a:off x="1111625" y="2823882"/>
            <a:ext cx="8032376" cy="2308324"/>
          </a:xfrm>
          <a:prstGeom prst="rect">
            <a:avLst/>
          </a:prstGeom>
          <a:noFill/>
        </p:spPr>
        <p:txBody>
          <a:bodyPr wrap="square">
            <a:spAutoFit/>
          </a:bodyPr>
          <a:lstStyle/>
          <a:p>
            <a:r>
              <a:rPr lang="en-US" sz="2400" b="0" i="0" dirty="0">
                <a:effectLst/>
                <a:latin typeface="Times New Roman" panose="02020603050405020304" pitchFamily="18" charset="0"/>
                <a:cs typeface="Times New Roman" panose="02020603050405020304" pitchFamily="18" charset="0"/>
              </a:rPr>
              <a:t>Number of killed mutants </a:t>
            </a:r>
            <a:r>
              <a:rPr lang="en-US" sz="2400" dirty="0">
                <a:latin typeface="Times New Roman" panose="02020603050405020304" pitchFamily="18" charset="0"/>
                <a:cs typeface="Times New Roman" panose="02020603050405020304" pitchFamily="18" charset="0"/>
              </a:rPr>
              <a:t>:4</a:t>
            </a:r>
          </a:p>
          <a:p>
            <a:r>
              <a:rPr lang="en-US" sz="2400" b="0" i="0" dirty="0">
                <a:effectLst/>
                <a:latin typeface="Times New Roman" panose="02020603050405020304" pitchFamily="18" charset="0"/>
                <a:cs typeface="Times New Roman" panose="02020603050405020304" pitchFamily="18" charset="0"/>
              </a:rPr>
              <a:t>Total number of mutants:5</a:t>
            </a:r>
            <a:endParaRPr lang="en-US" sz="2400" dirty="0">
              <a:latin typeface="Times New Roman" panose="02020603050405020304" pitchFamily="18" charset="0"/>
              <a:cs typeface="Times New Roman" panose="02020603050405020304" pitchFamily="18" charset="0"/>
            </a:endParaRPr>
          </a:p>
          <a:p>
            <a:r>
              <a:rPr lang="en-US" sz="2400" b="0" i="0" dirty="0">
                <a:effectLst/>
                <a:latin typeface="Times New Roman" panose="02020603050405020304" pitchFamily="18" charset="0"/>
                <a:cs typeface="Times New Roman" panose="02020603050405020304" pitchFamily="18" charset="0"/>
              </a:rPr>
              <a:t>Mutation score = </a:t>
            </a:r>
          </a:p>
          <a:p>
            <a:r>
              <a:rPr lang="en-US" sz="2400" b="0" i="0" dirty="0">
                <a:effectLst/>
                <a:latin typeface="Times New Roman" panose="02020603050405020304" pitchFamily="18" charset="0"/>
                <a:cs typeface="Times New Roman" panose="02020603050405020304" pitchFamily="18" charset="0"/>
              </a:rPr>
              <a:t>(Number of killed mutants / Total number of mutants) x 100%</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Mutation Score=80%</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091605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26DA8A4-E087-8C3E-79CC-42B7BB699B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4729" y="1963269"/>
            <a:ext cx="8483011" cy="4554071"/>
          </a:xfrm>
          <a:prstGeom prst="rect">
            <a:avLst/>
          </a:prstGeom>
        </p:spPr>
      </p:pic>
      <p:sp>
        <p:nvSpPr>
          <p:cNvPr id="4" name="TextBox 3">
            <a:extLst>
              <a:ext uri="{FF2B5EF4-FFF2-40B4-BE49-F238E27FC236}">
                <a16:creationId xmlns:a16="http://schemas.microsoft.com/office/drawing/2014/main" id="{2B1775F9-6059-40C2-A486-DD744657977E}"/>
              </a:ext>
            </a:extLst>
          </p:cNvPr>
          <p:cNvSpPr txBox="1"/>
          <p:nvPr/>
        </p:nvSpPr>
        <p:spPr>
          <a:xfrm>
            <a:off x="1084729" y="1237129"/>
            <a:ext cx="10739718" cy="646331"/>
          </a:xfrm>
          <a:prstGeom prst="rect">
            <a:avLst/>
          </a:prstGeom>
          <a:noFill/>
        </p:spPr>
        <p:txBody>
          <a:bodyPr wrap="square">
            <a:spAutoFit/>
          </a:bodyPr>
          <a:lstStyle/>
          <a:p>
            <a:r>
              <a:rPr lang="en-US" sz="3600" dirty="0">
                <a:latin typeface="Times New Roman" panose="02020603050405020304" pitchFamily="18" charset="0"/>
                <a:cs typeface="Times New Roman" panose="02020603050405020304" pitchFamily="18" charset="0"/>
              </a:rPr>
              <a:t>Code coverage of Genetic based fault localization</a:t>
            </a:r>
            <a:endParaRPr lang="en-IN" sz="3600" dirty="0"/>
          </a:p>
        </p:txBody>
      </p:sp>
    </p:spTree>
    <p:extLst>
      <p:ext uri="{BB962C8B-B14F-4D97-AF65-F5344CB8AC3E}">
        <p14:creationId xmlns:p14="http://schemas.microsoft.com/office/powerpoint/2010/main" val="38461245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8A97ABD-2B81-905C-051D-3A12D735D5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8835" y="1945323"/>
            <a:ext cx="8514705" cy="4455458"/>
          </a:xfrm>
          <a:prstGeom prst="rect">
            <a:avLst/>
          </a:prstGeom>
        </p:spPr>
      </p:pic>
      <p:sp>
        <p:nvSpPr>
          <p:cNvPr id="4" name="TextBox 3">
            <a:extLst>
              <a:ext uri="{FF2B5EF4-FFF2-40B4-BE49-F238E27FC236}">
                <a16:creationId xmlns:a16="http://schemas.microsoft.com/office/drawing/2014/main" id="{58609D26-AE0D-D585-CFAC-B41DC13543C0}"/>
              </a:ext>
            </a:extLst>
          </p:cNvPr>
          <p:cNvSpPr txBox="1"/>
          <p:nvPr/>
        </p:nvSpPr>
        <p:spPr>
          <a:xfrm>
            <a:off x="1438835" y="1298992"/>
            <a:ext cx="9314329" cy="646331"/>
          </a:xfrm>
          <a:prstGeom prst="rect">
            <a:avLst/>
          </a:prstGeom>
          <a:noFill/>
        </p:spPr>
        <p:txBody>
          <a:bodyPr wrap="square">
            <a:spAutoFit/>
          </a:bodyPr>
          <a:lstStyle/>
          <a:p>
            <a:r>
              <a:rPr lang="en-US" sz="3600" dirty="0">
                <a:latin typeface="Times New Roman" panose="02020603050405020304" pitchFamily="18" charset="0"/>
                <a:cs typeface="Times New Roman" panose="02020603050405020304" pitchFamily="18" charset="0"/>
              </a:rPr>
              <a:t>Detailed Report of the code Coverage</a:t>
            </a:r>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14480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B71663-2DE5-297D-9A4C-959F5EAB63D7}"/>
              </a:ext>
            </a:extLst>
          </p:cNvPr>
          <p:cNvSpPr txBox="1"/>
          <p:nvPr/>
        </p:nvSpPr>
        <p:spPr>
          <a:xfrm>
            <a:off x="1801907" y="1129553"/>
            <a:ext cx="7602070" cy="646331"/>
          </a:xfrm>
          <a:prstGeom prst="rect">
            <a:avLst/>
          </a:prstGeom>
          <a:noFill/>
        </p:spPr>
        <p:txBody>
          <a:bodyPr wrap="square">
            <a:spAutoFit/>
          </a:bodyPr>
          <a:lstStyle/>
          <a:p>
            <a:r>
              <a:rPr lang="en-US" sz="3600" dirty="0">
                <a:latin typeface="Times New Roman" panose="02020603050405020304" pitchFamily="18" charset="0"/>
                <a:cs typeface="Times New Roman" panose="02020603050405020304" pitchFamily="18" charset="0"/>
              </a:rPr>
              <a:t>Method we used to find  suspiciousness</a:t>
            </a:r>
            <a:endParaRPr lang="en-IN" sz="36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C4AC3B0A-5B6F-A233-48AD-E10B627C2220}"/>
              </a:ext>
            </a:extLst>
          </p:cNvPr>
          <p:cNvSpPr txBox="1"/>
          <p:nvPr/>
        </p:nvSpPr>
        <p:spPr>
          <a:xfrm>
            <a:off x="1004047" y="2151529"/>
            <a:ext cx="8543365" cy="2677656"/>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mi (Missed Instructions) </a:t>
            </a:r>
          </a:p>
          <a:p>
            <a:r>
              <a:rPr lang="en-IN" sz="2400" dirty="0">
                <a:latin typeface="Times New Roman" panose="02020603050405020304" pitchFamily="18" charset="0"/>
                <a:cs typeface="Times New Roman" panose="02020603050405020304" pitchFamily="18" charset="0"/>
              </a:rPr>
              <a:t>ci (Covered Instructions) </a:t>
            </a:r>
          </a:p>
          <a:p>
            <a:r>
              <a:rPr lang="en-IN" sz="2400" dirty="0">
                <a:latin typeface="Times New Roman" panose="02020603050405020304" pitchFamily="18" charset="0"/>
                <a:cs typeface="Times New Roman" panose="02020603050405020304" pitchFamily="18" charset="0"/>
              </a:rPr>
              <a:t>mb (Missed Branches) </a:t>
            </a:r>
          </a:p>
          <a:p>
            <a:r>
              <a:rPr lang="en-IN" sz="2400" dirty="0" err="1">
                <a:latin typeface="Times New Roman" panose="02020603050405020304" pitchFamily="18" charset="0"/>
                <a:cs typeface="Times New Roman" panose="02020603050405020304" pitchFamily="18" charset="0"/>
              </a:rPr>
              <a:t>cb</a:t>
            </a:r>
            <a:r>
              <a:rPr lang="en-IN" sz="2400" dirty="0">
                <a:latin typeface="Times New Roman" panose="02020603050405020304" pitchFamily="18" charset="0"/>
                <a:cs typeface="Times New Roman" panose="02020603050405020304" pitchFamily="18" charset="0"/>
              </a:rPr>
              <a:t> (Covered Branches) </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Tarantula formula:</a:t>
            </a:r>
          </a:p>
          <a:p>
            <a:r>
              <a:rPr lang="en-IN" sz="2400" dirty="0">
                <a:latin typeface="Times New Roman" panose="02020603050405020304" pitchFamily="18" charset="0"/>
                <a:cs typeface="Times New Roman" panose="02020603050405020304" pitchFamily="18" charset="0"/>
              </a:rPr>
              <a:t>suspiciousness = </a:t>
            </a:r>
            <a:r>
              <a:rPr lang="en-IN" sz="2400" dirty="0" err="1">
                <a:latin typeface="Times New Roman" panose="02020603050405020304" pitchFamily="18" charset="0"/>
                <a:cs typeface="Times New Roman" panose="02020603050405020304" pitchFamily="18" charset="0"/>
              </a:rPr>
              <a:t>cb</a:t>
            </a:r>
            <a:r>
              <a:rPr lang="en-IN" sz="2400" dirty="0">
                <a:latin typeface="Times New Roman" panose="02020603050405020304" pitchFamily="18" charset="0"/>
                <a:cs typeface="Times New Roman" panose="02020603050405020304" pitchFamily="18" charset="0"/>
              </a:rPr>
              <a:t> / (</a:t>
            </a:r>
            <a:r>
              <a:rPr lang="en-IN" sz="2400" dirty="0" err="1">
                <a:latin typeface="Times New Roman" panose="02020603050405020304" pitchFamily="18" charset="0"/>
                <a:cs typeface="Times New Roman" panose="02020603050405020304" pitchFamily="18" charset="0"/>
              </a:rPr>
              <a:t>cb</a:t>
            </a:r>
            <a:r>
              <a:rPr lang="en-IN" sz="2400" dirty="0">
                <a:latin typeface="Times New Roman" panose="02020603050405020304" pitchFamily="18" charset="0"/>
                <a:cs typeface="Times New Roman" panose="02020603050405020304" pitchFamily="18" charset="0"/>
              </a:rPr>
              <a:t> + mb) / (</a:t>
            </a:r>
            <a:r>
              <a:rPr lang="en-IN" sz="2400" dirty="0" err="1">
                <a:latin typeface="Times New Roman" panose="02020603050405020304" pitchFamily="18" charset="0"/>
                <a:cs typeface="Times New Roman" panose="02020603050405020304" pitchFamily="18" charset="0"/>
              </a:rPr>
              <a:t>cb</a:t>
            </a:r>
            <a:r>
              <a:rPr lang="en-IN" sz="2400" dirty="0">
                <a:latin typeface="Times New Roman" panose="02020603050405020304" pitchFamily="18" charset="0"/>
                <a:cs typeface="Times New Roman" panose="02020603050405020304" pitchFamily="18" charset="0"/>
              </a:rPr>
              <a:t> / (</a:t>
            </a:r>
            <a:r>
              <a:rPr lang="en-IN" sz="2400" dirty="0" err="1">
                <a:latin typeface="Times New Roman" panose="02020603050405020304" pitchFamily="18" charset="0"/>
                <a:cs typeface="Times New Roman" panose="02020603050405020304" pitchFamily="18" charset="0"/>
              </a:rPr>
              <a:t>cb</a:t>
            </a:r>
            <a:r>
              <a:rPr lang="en-IN" sz="2400" dirty="0">
                <a:latin typeface="Times New Roman" panose="02020603050405020304" pitchFamily="18" charset="0"/>
                <a:cs typeface="Times New Roman" panose="02020603050405020304" pitchFamily="18" charset="0"/>
              </a:rPr>
              <a:t> + mb) + ci / (ci + mi))</a:t>
            </a:r>
          </a:p>
        </p:txBody>
      </p:sp>
    </p:spTree>
    <p:extLst>
      <p:ext uri="{BB962C8B-B14F-4D97-AF65-F5344CB8AC3E}">
        <p14:creationId xmlns:p14="http://schemas.microsoft.com/office/powerpoint/2010/main" val="1308518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AEFACFA-70EF-6D6A-E89F-34046C9F9214}"/>
              </a:ext>
            </a:extLst>
          </p:cNvPr>
          <p:cNvSpPr txBox="1"/>
          <p:nvPr/>
        </p:nvSpPr>
        <p:spPr>
          <a:xfrm>
            <a:off x="1311641" y="1308847"/>
            <a:ext cx="9293606" cy="646331"/>
          </a:xfrm>
          <a:prstGeom prst="rect">
            <a:avLst/>
          </a:prstGeom>
          <a:noFill/>
        </p:spPr>
        <p:txBody>
          <a:bodyPr wrap="square">
            <a:spAutoFit/>
          </a:bodyPr>
          <a:lstStyle/>
          <a:p>
            <a:r>
              <a:rPr lang="en-US" sz="3600" dirty="0">
                <a:latin typeface="Times New Roman" panose="02020603050405020304" pitchFamily="18" charset="0"/>
                <a:cs typeface="Times New Roman" panose="02020603050405020304" pitchFamily="18" charset="0"/>
              </a:rPr>
              <a:t>Suspiciousness Report</a:t>
            </a:r>
            <a:endParaRPr lang="en-IN" sz="36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865110A6-176C-331B-9328-9882013C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1641" y="1955178"/>
            <a:ext cx="8301318" cy="4639611"/>
          </a:xfrm>
          <a:prstGeom prst="rect">
            <a:avLst/>
          </a:prstGeom>
        </p:spPr>
      </p:pic>
    </p:spTree>
    <p:extLst>
      <p:ext uri="{BB962C8B-B14F-4D97-AF65-F5344CB8AC3E}">
        <p14:creationId xmlns:p14="http://schemas.microsoft.com/office/powerpoint/2010/main" val="8204536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E3EEA1F-70DA-56A2-4579-3202E5A767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5012" y="1855694"/>
            <a:ext cx="4934966" cy="4403208"/>
          </a:xfrm>
          <a:prstGeom prst="rect">
            <a:avLst/>
          </a:prstGeom>
        </p:spPr>
      </p:pic>
      <p:sp>
        <p:nvSpPr>
          <p:cNvPr id="9" name="TextBox 8">
            <a:extLst>
              <a:ext uri="{FF2B5EF4-FFF2-40B4-BE49-F238E27FC236}">
                <a16:creationId xmlns:a16="http://schemas.microsoft.com/office/drawing/2014/main" id="{FE9248EB-C8F9-B133-AA7E-F5396C25793E}"/>
              </a:ext>
            </a:extLst>
          </p:cNvPr>
          <p:cNvSpPr txBox="1"/>
          <p:nvPr/>
        </p:nvSpPr>
        <p:spPr>
          <a:xfrm>
            <a:off x="1775012" y="1209363"/>
            <a:ext cx="6096000" cy="646331"/>
          </a:xfrm>
          <a:prstGeom prst="rect">
            <a:avLst/>
          </a:prstGeom>
          <a:noFill/>
        </p:spPr>
        <p:txBody>
          <a:bodyPr wrap="square">
            <a:spAutoFit/>
          </a:bodyPr>
          <a:lstStyle/>
          <a:p>
            <a:r>
              <a:rPr lang="en-US" sz="3600" dirty="0">
                <a:latin typeface="Times New Roman" panose="02020603050405020304" pitchFamily="18" charset="0"/>
                <a:cs typeface="Times New Roman" panose="02020603050405020304" pitchFamily="18" charset="0"/>
              </a:rPr>
              <a:t>Suspiciousness Report</a:t>
            </a:r>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61695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8194A0-8F9F-59B9-65FF-4841548E3EF7}"/>
              </a:ext>
            </a:extLst>
          </p:cNvPr>
          <p:cNvSpPr txBox="1"/>
          <p:nvPr/>
        </p:nvSpPr>
        <p:spPr>
          <a:xfrm>
            <a:off x="1461246" y="1066800"/>
            <a:ext cx="10730753" cy="646331"/>
          </a:xfrm>
          <a:prstGeom prst="rect">
            <a:avLst/>
          </a:prstGeom>
          <a:noFill/>
        </p:spPr>
        <p:txBody>
          <a:bodyPr wrap="square" rtlCol="0">
            <a:spAutoFit/>
          </a:bodyPr>
          <a:lstStyle/>
          <a:p>
            <a:pPr algn="l"/>
            <a:r>
              <a:rPr lang="en-US" sz="3600" dirty="0">
                <a:latin typeface="Times New Roman" panose="02020603050405020304" pitchFamily="18" charset="0"/>
                <a:cs typeface="Times New Roman" panose="02020603050405020304" pitchFamily="18" charset="0"/>
              </a:rPr>
              <a:t>Limitations of my project</a:t>
            </a:r>
          </a:p>
        </p:txBody>
      </p:sp>
      <p:sp>
        <p:nvSpPr>
          <p:cNvPr id="4" name="TextBox 3">
            <a:extLst>
              <a:ext uri="{FF2B5EF4-FFF2-40B4-BE49-F238E27FC236}">
                <a16:creationId xmlns:a16="http://schemas.microsoft.com/office/drawing/2014/main" id="{4B2CC2B5-63D7-9A03-4C38-EA4A1E221C8A}"/>
              </a:ext>
            </a:extLst>
          </p:cNvPr>
          <p:cNvSpPr txBox="1"/>
          <p:nvPr/>
        </p:nvSpPr>
        <p:spPr>
          <a:xfrm>
            <a:off x="770965" y="2088776"/>
            <a:ext cx="8373035" cy="2862322"/>
          </a:xfrm>
          <a:prstGeom prst="rect">
            <a:avLst/>
          </a:prstGeom>
          <a:noFill/>
        </p:spPr>
        <p:txBody>
          <a:bodyPr wrap="square">
            <a:spAutoFit/>
          </a:bodyPr>
          <a:lstStyle/>
          <a:p>
            <a:pPr marL="285750" indent="-285750"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Lack of data.(Due to some laptop configuration problem - test repositories weren't working on my laptop)</a:t>
            </a:r>
          </a:p>
          <a:p>
            <a:pPr marL="285750" indent="-285750" algn="l">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Complexity of code.(</a:t>
            </a:r>
            <a:r>
              <a:rPr lang="en-US" sz="2400" b="0" i="0" dirty="0">
                <a:effectLst/>
                <a:latin typeface="Times New Roman" panose="02020603050405020304" pitchFamily="18" charset="0"/>
                <a:cs typeface="Times New Roman" panose="02020603050405020304" pitchFamily="18" charset="0"/>
              </a:rPr>
              <a:t>Complexity of code is an important factor when writing test cases on your own. To properly analyze the code, it should not be too complex to the extent that it becomes impossible to write the test cases on your own</a:t>
            </a:r>
            <a:r>
              <a:rPr lang="en-US" sz="2400" dirty="0">
                <a:latin typeface="Times New Roman" panose="02020603050405020304" pitchFamily="18" charset="0"/>
                <a:cs typeface="Times New Roman" panose="02020603050405020304" pitchFamily="18" charset="0"/>
              </a:rPr>
              <a:t>)</a:t>
            </a:r>
          </a:p>
          <a:p>
            <a:pPr algn="l"/>
            <a:endParaRPr lang="en-US" sz="1800" dirty="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30907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DFBBB2-AA43-45C3-1247-A8ADAFD56821}"/>
              </a:ext>
            </a:extLst>
          </p:cNvPr>
          <p:cNvSpPr txBox="1"/>
          <p:nvPr/>
        </p:nvSpPr>
        <p:spPr>
          <a:xfrm>
            <a:off x="2905125" y="2524124"/>
            <a:ext cx="6048375" cy="1569660"/>
          </a:xfrm>
          <a:prstGeom prst="rect">
            <a:avLst/>
          </a:prstGeom>
          <a:noFill/>
        </p:spPr>
        <p:txBody>
          <a:bodyPr wrap="square">
            <a:spAutoFit/>
          </a:bodyPr>
          <a:lstStyle/>
          <a:p>
            <a:pPr algn="l"/>
            <a:r>
              <a:rPr lang="en-US" sz="96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3712198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4E98E-3434-C32B-3484-F88A88177FE3}"/>
              </a:ext>
            </a:extLst>
          </p:cNvPr>
          <p:cNvSpPr>
            <a:spLocks noGrp="1"/>
          </p:cNvSpPr>
          <p:nvPr>
            <p:ph type="title"/>
          </p:nvPr>
        </p:nvSpPr>
        <p:spPr>
          <a:xfrm>
            <a:off x="1545141" y="760194"/>
            <a:ext cx="8596668" cy="1320800"/>
          </a:xfrm>
        </p:spPr>
        <p:txBody>
          <a:bodyPr>
            <a:normAutofit/>
          </a:bodyPr>
          <a:lstStyle/>
          <a:p>
            <a:pPr algn="l"/>
            <a:r>
              <a:rPr lang="en-US" sz="3600"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6B829C74-2357-29A3-C313-499602E1FADA}"/>
              </a:ext>
            </a:extLst>
          </p:cNvPr>
          <p:cNvSpPr>
            <a:spLocks noGrp="1"/>
          </p:cNvSpPr>
          <p:nvPr>
            <p:ph idx="1"/>
          </p:nvPr>
        </p:nvSpPr>
        <p:spPr>
          <a:xfrm>
            <a:off x="573852" y="2217033"/>
            <a:ext cx="9663842" cy="3880773"/>
          </a:xfrm>
        </p:spPr>
        <p:txBody>
          <a:bodyPr vert="horz" lIns="91440" tIns="45720" rIns="91440" bIns="45720" rtlCol="0" anchor="t">
            <a:normAutofit/>
          </a:bodyPr>
          <a:lstStyle/>
          <a:p>
            <a:r>
              <a:rPr lang="en-US" sz="2400" b="0" i="0" dirty="0">
                <a:effectLst/>
                <a:latin typeface="Times New Roman" panose="02020603050405020304" pitchFamily="18" charset="0"/>
                <a:cs typeface="Times New Roman" panose="02020603050405020304" pitchFamily="18" charset="0"/>
              </a:rPr>
              <a:t>Fault localization is a critical task in software debugging, as it helps developers to isolate the root cause of a problem and fix it quickly.</a:t>
            </a:r>
          </a:p>
          <a:p>
            <a:pPr marL="0" indent="0">
              <a:buNone/>
            </a:pPr>
            <a:r>
              <a:rPr lang="en-IN" sz="2400" b="0" i="0" dirty="0">
                <a:solidFill>
                  <a:srgbClr val="D1D5DB"/>
                </a:solidFill>
                <a:effectLst/>
                <a:latin typeface="Söhne"/>
              </a:rPr>
              <a:t>                                                                                           </a:t>
            </a:r>
          </a:p>
          <a:p>
            <a:pPr marL="0" indent="0">
              <a:buNone/>
            </a:pPr>
            <a:r>
              <a:rPr lang="en-IN" sz="2400" dirty="0">
                <a:solidFill>
                  <a:srgbClr val="D1D5DB"/>
                </a:solidFill>
                <a:latin typeface="Söhne"/>
              </a:rPr>
              <a:t>                                                                                                           </a:t>
            </a:r>
            <a:r>
              <a:rPr lang="en-IN" sz="2400" b="0" i="0" dirty="0">
                <a:effectLst/>
                <a:latin typeface="Söhne"/>
              </a:rPr>
              <a:t>- </a:t>
            </a:r>
            <a:r>
              <a:rPr lang="en-IN" sz="2400" b="0" i="0" dirty="0" err="1">
                <a:effectLst/>
                <a:latin typeface="Söhne"/>
              </a:rPr>
              <a:t>Lingming</a:t>
            </a:r>
            <a:r>
              <a:rPr lang="en-IN" sz="2400" b="0" i="0" dirty="0">
                <a:effectLst/>
                <a:latin typeface="Söhne"/>
              </a:rPr>
              <a:t> Zhang</a:t>
            </a:r>
            <a:endParaRPr lang="en-US" sz="3200" b="1" i="0" u="none" strike="noStrike" baseline="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62470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9D742-EE30-7874-3A6C-C0AA0282032E}"/>
              </a:ext>
            </a:extLst>
          </p:cNvPr>
          <p:cNvSpPr>
            <a:spLocks noGrp="1"/>
          </p:cNvSpPr>
          <p:nvPr>
            <p:ph type="title"/>
          </p:nvPr>
        </p:nvSpPr>
        <p:spPr>
          <a:xfrm>
            <a:off x="1013012" y="905436"/>
            <a:ext cx="10717306" cy="1044388"/>
          </a:xfrm>
        </p:spPr>
        <p:txBody>
          <a:bodyPr/>
          <a:lstStyle/>
          <a:p>
            <a:r>
              <a:rPr lang="en-US" dirty="0"/>
              <a:t>Different Types of fault localization</a:t>
            </a:r>
            <a:endParaRPr lang="en-IN" dirty="0"/>
          </a:p>
        </p:txBody>
      </p:sp>
      <p:sp>
        <p:nvSpPr>
          <p:cNvPr id="3" name="Content Placeholder 2">
            <a:extLst>
              <a:ext uri="{FF2B5EF4-FFF2-40B4-BE49-F238E27FC236}">
                <a16:creationId xmlns:a16="http://schemas.microsoft.com/office/drawing/2014/main" id="{A87EEA6F-9FAF-89AA-752D-F2D9DA725EEF}"/>
              </a:ext>
            </a:extLst>
          </p:cNvPr>
          <p:cNvSpPr>
            <a:spLocks noGrp="1"/>
          </p:cNvSpPr>
          <p:nvPr>
            <p:ph idx="1"/>
          </p:nvPr>
        </p:nvSpPr>
        <p:spPr/>
        <p:txBody>
          <a:bodyPr>
            <a:normAutofit fontScale="92500"/>
          </a:bodyPr>
          <a:lstStyle/>
          <a:p>
            <a:r>
              <a:rPr lang="en-IN" b="1"/>
              <a:t>Spectrum-based fault localization </a:t>
            </a:r>
            <a:r>
              <a:rPr lang="en-IN"/>
              <a:t>(SBFL) -</a:t>
            </a:r>
            <a:r>
              <a:rPr lang="en-IN" sz="2400"/>
              <a:t>utilizing test coverage information  </a:t>
            </a:r>
          </a:p>
          <a:p>
            <a:r>
              <a:rPr lang="en-IN" b="1"/>
              <a:t>Mutation-based fault localization </a:t>
            </a:r>
            <a:r>
              <a:rPr lang="en-IN"/>
              <a:t>(MBFL) -</a:t>
            </a:r>
            <a:r>
              <a:rPr lang="en-IN" sz="2400"/>
              <a:t>utilizing test results from mutating the program  </a:t>
            </a:r>
          </a:p>
          <a:p>
            <a:r>
              <a:rPr lang="en-IN" b="1"/>
              <a:t>Dynamic program slicing </a:t>
            </a:r>
            <a:r>
              <a:rPr lang="en-IN"/>
              <a:t>-</a:t>
            </a:r>
            <a:r>
              <a:rPr lang="en-IN" sz="2400"/>
              <a:t>utilizing dynamic program dependencies  </a:t>
            </a:r>
          </a:p>
          <a:p>
            <a:r>
              <a:rPr lang="en-IN" b="1"/>
              <a:t>Stack trace analysis </a:t>
            </a:r>
            <a:r>
              <a:rPr lang="en-IN"/>
              <a:t>-</a:t>
            </a:r>
            <a:r>
              <a:rPr lang="en-IN" sz="2400"/>
              <a:t>utilizing crash reports  </a:t>
            </a:r>
          </a:p>
          <a:p>
            <a:r>
              <a:rPr lang="en-IN" b="1"/>
              <a:t>Predicate switching </a:t>
            </a:r>
            <a:r>
              <a:rPr lang="en-IN"/>
              <a:t>-</a:t>
            </a:r>
            <a:r>
              <a:rPr lang="en-IN" sz="2400"/>
              <a:t>utilizing test results from mutating the results of conditional expressions  </a:t>
            </a:r>
            <a:endParaRPr lang="en-IN"/>
          </a:p>
          <a:p>
            <a:r>
              <a:rPr lang="en-IN"/>
              <a:t>I</a:t>
            </a:r>
            <a:r>
              <a:rPr lang="en-IN" b="1"/>
              <a:t>nformation-retrieval </a:t>
            </a:r>
            <a:r>
              <a:rPr lang="en-IN" sz="2400" b="1"/>
              <a:t>based fault localization </a:t>
            </a:r>
            <a:r>
              <a:rPr lang="en-IN" sz="2400"/>
              <a:t>-utilizing bug report information  </a:t>
            </a:r>
            <a:endParaRPr lang="en-IN"/>
          </a:p>
          <a:p>
            <a:r>
              <a:rPr lang="en-IN" b="1"/>
              <a:t>History-based fault localization </a:t>
            </a:r>
            <a:r>
              <a:rPr lang="en-IN"/>
              <a:t>-</a:t>
            </a:r>
            <a:r>
              <a:rPr lang="en-IN" sz="2600"/>
              <a:t>utilizing the development history</a:t>
            </a:r>
            <a:endParaRPr lang="en-IN" dirty="0"/>
          </a:p>
        </p:txBody>
      </p:sp>
      <p:sp>
        <p:nvSpPr>
          <p:cNvPr id="7" name="TextBox 6">
            <a:extLst>
              <a:ext uri="{FF2B5EF4-FFF2-40B4-BE49-F238E27FC236}">
                <a16:creationId xmlns:a16="http://schemas.microsoft.com/office/drawing/2014/main" id="{749C95DA-C212-BF40-1B7A-7F2B5753D21C}"/>
              </a:ext>
            </a:extLst>
          </p:cNvPr>
          <p:cNvSpPr txBox="1"/>
          <p:nvPr/>
        </p:nvSpPr>
        <p:spPr>
          <a:xfrm>
            <a:off x="4948518" y="6149788"/>
            <a:ext cx="6167716" cy="523220"/>
          </a:xfrm>
          <a:prstGeom prst="rect">
            <a:avLst/>
          </a:prstGeom>
          <a:noFill/>
        </p:spPr>
        <p:txBody>
          <a:bodyPr wrap="square">
            <a:spAutoFit/>
          </a:bodyPr>
          <a:lstStyle/>
          <a:p>
            <a:r>
              <a:rPr lang="en-US" sz="1400" i="0" dirty="0">
                <a:solidFill>
                  <a:srgbClr val="212529"/>
                </a:solidFill>
                <a:effectLst/>
                <a:latin typeface="Times New Roman" panose="02020603050405020304" pitchFamily="18" charset="0"/>
                <a:cs typeface="Times New Roman" panose="02020603050405020304" pitchFamily="18" charset="0"/>
              </a:rPr>
              <a:t>An Empirical Study of Fault Localization Families and Their Combinations.</a:t>
            </a:r>
            <a:br>
              <a:rPr lang="en-US" sz="1400" dirty="0">
                <a:latin typeface="Times New Roman" panose="02020603050405020304" pitchFamily="18" charset="0"/>
                <a:cs typeface="Times New Roman" panose="02020603050405020304" pitchFamily="18" charset="0"/>
              </a:rPr>
            </a:br>
            <a:r>
              <a:rPr lang="en-US" sz="1400" i="1" dirty="0" err="1">
                <a:solidFill>
                  <a:srgbClr val="212529"/>
                </a:solidFill>
                <a:effectLst/>
                <a:latin typeface="Times New Roman" panose="02020603050405020304" pitchFamily="18" charset="0"/>
                <a:cs typeface="Times New Roman" panose="02020603050405020304" pitchFamily="18" charset="0"/>
              </a:rPr>
              <a:t>Daming</a:t>
            </a:r>
            <a:r>
              <a:rPr lang="en-US" sz="1400" i="1" dirty="0">
                <a:solidFill>
                  <a:srgbClr val="212529"/>
                </a:solidFill>
                <a:effectLst/>
                <a:latin typeface="Times New Roman" panose="02020603050405020304" pitchFamily="18" charset="0"/>
                <a:cs typeface="Times New Roman" panose="02020603050405020304" pitchFamily="18" charset="0"/>
              </a:rPr>
              <a:t> Zou</a:t>
            </a:r>
            <a:r>
              <a:rPr lang="en-US" sz="1400" i="0" dirty="0">
                <a:solidFill>
                  <a:srgbClr val="212529"/>
                </a:solidFill>
                <a:effectLst/>
                <a:latin typeface="Times New Roman" panose="02020603050405020304" pitchFamily="18" charset="0"/>
                <a:cs typeface="Times New Roman" panose="02020603050405020304" pitchFamily="18" charset="0"/>
              </a:rPr>
              <a:t>,</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1608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D4DCB-DAA4-4FD0-2862-D6E692BB5F85}"/>
              </a:ext>
            </a:extLst>
          </p:cNvPr>
          <p:cNvSpPr>
            <a:spLocks noGrp="1"/>
          </p:cNvSpPr>
          <p:nvPr>
            <p:ph type="title"/>
          </p:nvPr>
        </p:nvSpPr>
        <p:spPr>
          <a:xfrm>
            <a:off x="1712259" y="726141"/>
            <a:ext cx="9793941" cy="1331260"/>
          </a:xfrm>
        </p:spPr>
        <p:txBody>
          <a:bodyPr>
            <a:normAutofit/>
          </a:bodyPr>
          <a:lstStyle/>
          <a:p>
            <a:pPr algn="l"/>
            <a:r>
              <a:rPr lang="en-US" sz="3600" dirty="0">
                <a:latin typeface="TimesNewRomanPS-BoldMT"/>
              </a:rPr>
              <a:t>Our scope</a:t>
            </a:r>
            <a:endParaRPr lang="en-IN" sz="3600" dirty="0">
              <a:latin typeface="TimesNewRomanPS-BoldMT"/>
            </a:endParaRPr>
          </a:p>
        </p:txBody>
      </p:sp>
      <p:sp>
        <p:nvSpPr>
          <p:cNvPr id="3" name="Content Placeholder 2">
            <a:extLst>
              <a:ext uri="{FF2B5EF4-FFF2-40B4-BE49-F238E27FC236}">
                <a16:creationId xmlns:a16="http://schemas.microsoft.com/office/drawing/2014/main" id="{1CC74447-1E8E-C245-EA7B-8B57F858E296}"/>
              </a:ext>
            </a:extLst>
          </p:cNvPr>
          <p:cNvSpPr>
            <a:spLocks noGrp="1"/>
          </p:cNvSpPr>
          <p:nvPr>
            <p:ph idx="1"/>
          </p:nvPr>
        </p:nvSpPr>
        <p:spPr/>
        <p:txBody>
          <a:bodyPr>
            <a:normAutofit/>
          </a:bodyPr>
          <a:lstStyle/>
          <a:p>
            <a:r>
              <a:rPr lang="en-US" sz="2400" dirty="0"/>
              <a:t>two of the seven families that we chose</a:t>
            </a:r>
          </a:p>
          <a:p>
            <a:pPr marL="0" indent="0">
              <a:buNone/>
            </a:pPr>
            <a:r>
              <a:rPr lang="en-US" sz="2400" dirty="0"/>
              <a:t>    -</a:t>
            </a:r>
            <a:r>
              <a:rPr lang="en-US" sz="2400" i="1" dirty="0"/>
              <a:t>Spectrum based fault localization</a:t>
            </a:r>
          </a:p>
          <a:p>
            <a:pPr marL="0" indent="0">
              <a:buNone/>
            </a:pPr>
            <a:r>
              <a:rPr lang="en-US" sz="2400" dirty="0"/>
              <a:t>    -</a:t>
            </a:r>
            <a:r>
              <a:rPr lang="en-US" sz="2400" i="1" dirty="0"/>
              <a:t>Genetic based algorithm</a:t>
            </a:r>
          </a:p>
          <a:p>
            <a:r>
              <a:rPr lang="en-US" sz="2400" i="1" dirty="0"/>
              <a:t>We have to find correlation between the two </a:t>
            </a:r>
            <a:r>
              <a:rPr lang="en-US" sz="2400" i="1" dirty="0" err="1"/>
              <a:t>techniques,to</a:t>
            </a:r>
            <a:r>
              <a:rPr lang="en-US" sz="2400" i="1" dirty="0"/>
              <a:t> make a automated tool for fault localization tool.</a:t>
            </a:r>
            <a:endParaRPr lang="en-IN" sz="2400" i="1" dirty="0"/>
          </a:p>
        </p:txBody>
      </p:sp>
    </p:spTree>
    <p:extLst>
      <p:ext uri="{BB962C8B-B14F-4D97-AF65-F5344CB8AC3E}">
        <p14:creationId xmlns:p14="http://schemas.microsoft.com/office/powerpoint/2010/main" val="3173434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F45A6-DB91-AAF2-7CC5-98E30E74F262}"/>
              </a:ext>
            </a:extLst>
          </p:cNvPr>
          <p:cNvSpPr>
            <a:spLocks noGrp="1"/>
          </p:cNvSpPr>
          <p:nvPr>
            <p:ph type="title"/>
          </p:nvPr>
        </p:nvSpPr>
        <p:spPr>
          <a:xfrm>
            <a:off x="1577788" y="717176"/>
            <a:ext cx="9928412" cy="1340225"/>
          </a:xfrm>
        </p:spPr>
        <p:txBody>
          <a:bodyPr>
            <a:normAutofit/>
          </a:bodyPr>
          <a:lstStyle/>
          <a:p>
            <a:pPr algn="l"/>
            <a:r>
              <a:rPr lang="en-US" sz="3600" i="0" u="none" strike="noStrike" baseline="0" dirty="0">
                <a:latin typeface="TimesNewRomanPS-BoldMT"/>
              </a:rPr>
              <a:t>Motivation of our Work-</a:t>
            </a:r>
            <a:endParaRPr lang="en-US" sz="3600" dirty="0"/>
          </a:p>
        </p:txBody>
      </p:sp>
      <p:sp>
        <p:nvSpPr>
          <p:cNvPr id="3" name="Content Placeholder 2">
            <a:extLst>
              <a:ext uri="{FF2B5EF4-FFF2-40B4-BE49-F238E27FC236}">
                <a16:creationId xmlns:a16="http://schemas.microsoft.com/office/drawing/2014/main" id="{2C7CAA37-B0DE-2EA3-EEE2-3994C55AB532}"/>
              </a:ext>
            </a:extLst>
          </p:cNvPr>
          <p:cNvSpPr>
            <a:spLocks noGrp="1"/>
          </p:cNvSpPr>
          <p:nvPr>
            <p:ph idx="1"/>
          </p:nvPr>
        </p:nvSpPr>
        <p:spPr/>
        <p:txBody>
          <a:bodyPr vert="horz" lIns="91440" tIns="45720" rIns="91440" bIns="45720" rtlCol="0" anchor="t">
            <a:normAutofit/>
          </a:bodyPr>
          <a:lstStyle/>
          <a:p>
            <a:r>
              <a:rPr lang="en-US" dirty="0"/>
              <a:t>Motivation behind this project is indeed what’s a very basic need in our daily lives.</a:t>
            </a:r>
          </a:p>
          <a:p>
            <a:pPr marL="0" indent="0">
              <a:buNone/>
            </a:pPr>
            <a:r>
              <a:rPr lang="en-US" dirty="0"/>
              <a:t>   -finding out the bugs out there in the software's as soon as possible.</a:t>
            </a:r>
          </a:p>
          <a:p>
            <a:pPr marL="0" indent="0">
              <a:buNone/>
            </a:pPr>
            <a:r>
              <a:rPr lang="en-US" dirty="0"/>
              <a:t>   -we don’t have to perform the code coverage manually to localize the tool.</a:t>
            </a:r>
          </a:p>
        </p:txBody>
      </p:sp>
    </p:spTree>
    <p:extLst>
      <p:ext uri="{BB962C8B-B14F-4D97-AF65-F5344CB8AC3E}">
        <p14:creationId xmlns:p14="http://schemas.microsoft.com/office/powerpoint/2010/main" val="3845246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7AF5F-39B2-C653-C0EE-AFAF3B135FA4}"/>
              </a:ext>
            </a:extLst>
          </p:cNvPr>
          <p:cNvSpPr>
            <a:spLocks noGrp="1"/>
          </p:cNvSpPr>
          <p:nvPr>
            <p:ph type="title"/>
          </p:nvPr>
        </p:nvSpPr>
        <p:spPr>
          <a:xfrm>
            <a:off x="1409701" y="819150"/>
            <a:ext cx="10382250" cy="1190625"/>
          </a:xfrm>
        </p:spPr>
        <p:txBody>
          <a:bodyPr>
            <a:normAutofit/>
          </a:bodyPr>
          <a:lstStyle/>
          <a:p>
            <a:r>
              <a:rPr lang="en-US" sz="3600" dirty="0">
                <a:latin typeface="Times New Roman" panose="02020603050405020304" pitchFamily="18" charset="0"/>
                <a:cs typeface="Times New Roman" panose="02020603050405020304" pitchFamily="18" charset="0"/>
              </a:rPr>
              <a:t>Tools Used to make this project happen</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FF328BA-50FD-9ADA-12E5-0A0FA0EDAE63}"/>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Eclipse IDE(To run the project)</a:t>
            </a:r>
          </a:p>
          <a:p>
            <a:r>
              <a:rPr lang="en-US" sz="2400" dirty="0" err="1">
                <a:latin typeface="Times New Roman" panose="02020603050405020304" pitchFamily="18" charset="0"/>
                <a:cs typeface="Times New Roman" panose="02020603050405020304" pitchFamily="18" charset="0"/>
              </a:rPr>
              <a:t>Jacoco</a:t>
            </a:r>
            <a:r>
              <a:rPr lang="en-US" sz="2400" dirty="0">
                <a:latin typeface="Times New Roman" panose="02020603050405020304" pitchFamily="18" charset="0"/>
                <a:cs typeface="Times New Roman" panose="02020603050405020304" pitchFamily="18" charset="0"/>
              </a:rPr>
              <a:t> tool(to run coverage test)</a:t>
            </a:r>
          </a:p>
          <a:p>
            <a:r>
              <a:rPr lang="en-US" sz="2400" dirty="0">
                <a:latin typeface="Times New Roman" panose="02020603050405020304" pitchFamily="18" charset="0"/>
                <a:cs typeface="Times New Roman" panose="02020603050405020304" pitchFamily="18" charset="0"/>
              </a:rPr>
              <a:t>Junit test framework(to provide frame work for testing environment)</a:t>
            </a:r>
          </a:p>
          <a:p>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0112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C4E0A-2997-7A75-3AD5-C9FAC523FEC0}"/>
              </a:ext>
            </a:extLst>
          </p:cNvPr>
          <p:cNvSpPr>
            <a:spLocks noGrp="1"/>
          </p:cNvSpPr>
          <p:nvPr>
            <p:ph type="title"/>
          </p:nvPr>
        </p:nvSpPr>
        <p:spPr>
          <a:xfrm>
            <a:off x="1748118" y="591671"/>
            <a:ext cx="9758082" cy="1465730"/>
          </a:xfrm>
        </p:spPr>
        <p:txBody>
          <a:bodyPr>
            <a:normAutofit/>
          </a:bodyPr>
          <a:lstStyle/>
          <a:p>
            <a:pPr algn="l"/>
            <a:r>
              <a:rPr lang="en-US" sz="3600" dirty="0">
                <a:latin typeface="Times New Roman" panose="02020603050405020304" pitchFamily="18" charset="0"/>
                <a:cs typeface="Times New Roman" panose="02020603050405020304" pitchFamily="18" charset="0"/>
              </a:rPr>
              <a:t>About My Project</a:t>
            </a:r>
          </a:p>
        </p:txBody>
      </p:sp>
      <p:pic>
        <p:nvPicPr>
          <p:cNvPr id="5" name="Picture 4">
            <a:extLst>
              <a:ext uri="{FF2B5EF4-FFF2-40B4-BE49-F238E27FC236}">
                <a16:creationId xmlns:a16="http://schemas.microsoft.com/office/drawing/2014/main" id="{FEF8A06E-3C00-E590-8CFF-1D056D3D17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3706" y="2198240"/>
            <a:ext cx="8570172" cy="3862508"/>
          </a:xfrm>
          <a:prstGeom prst="rect">
            <a:avLst/>
          </a:prstGeom>
        </p:spPr>
      </p:pic>
      <p:sp>
        <p:nvSpPr>
          <p:cNvPr id="6" name="TextBox 5">
            <a:extLst>
              <a:ext uri="{FF2B5EF4-FFF2-40B4-BE49-F238E27FC236}">
                <a16:creationId xmlns:a16="http://schemas.microsoft.com/office/drawing/2014/main" id="{55646905-8E8B-2A13-187E-46B671B79A63}"/>
              </a:ext>
            </a:extLst>
          </p:cNvPr>
          <p:cNvSpPr txBox="1"/>
          <p:nvPr/>
        </p:nvSpPr>
        <p:spPr>
          <a:xfrm>
            <a:off x="4446537" y="6535877"/>
            <a:ext cx="7575177" cy="307777"/>
          </a:xfrm>
          <a:prstGeom prst="rect">
            <a:avLst/>
          </a:prstGeom>
          <a:noFill/>
        </p:spPr>
        <p:txBody>
          <a:bodyPr wrap="square">
            <a:spAutoFit/>
          </a:bodyPr>
          <a:lstStyle/>
          <a:p>
            <a:r>
              <a:rPr lang="en-IN" sz="1400" dirty="0"/>
              <a:t>https://www.geeksforgeeks.org/java-swing-simple-calculator/</a:t>
            </a:r>
          </a:p>
        </p:txBody>
      </p:sp>
    </p:spTree>
    <p:extLst>
      <p:ext uri="{BB962C8B-B14F-4D97-AF65-F5344CB8AC3E}">
        <p14:creationId xmlns:p14="http://schemas.microsoft.com/office/powerpoint/2010/main" val="3676403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788A20-34E8-48FD-4727-BD605412CF36}"/>
              </a:ext>
            </a:extLst>
          </p:cNvPr>
          <p:cNvSpPr txBox="1"/>
          <p:nvPr/>
        </p:nvSpPr>
        <p:spPr>
          <a:xfrm>
            <a:off x="1436664" y="1037104"/>
            <a:ext cx="10755336" cy="1200329"/>
          </a:xfrm>
          <a:prstGeom prst="rect">
            <a:avLst/>
          </a:prstGeom>
          <a:noFill/>
        </p:spPr>
        <p:txBody>
          <a:bodyPr wrap="square" rtlCol="0">
            <a:spAutoFit/>
          </a:bodyPr>
          <a:lstStyle/>
          <a:p>
            <a:pPr algn="l"/>
            <a:r>
              <a:rPr lang="en-US" sz="3600" dirty="0">
                <a:latin typeface="Times New Roman" panose="02020603050405020304" pitchFamily="18" charset="0"/>
                <a:cs typeface="Times New Roman" panose="02020603050405020304" pitchFamily="18" charset="0"/>
              </a:rPr>
              <a:t>Removing the Bias in our project</a:t>
            </a:r>
          </a:p>
          <a:p>
            <a:pPr algn="l"/>
            <a:endParaRPr lang="en-US" sz="36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25BE163-9B5E-66FD-5332-AE980619225C}"/>
              </a:ext>
            </a:extLst>
          </p:cNvPr>
          <p:cNvSpPr txBox="1"/>
          <p:nvPr/>
        </p:nvSpPr>
        <p:spPr>
          <a:xfrm>
            <a:off x="657225" y="2047875"/>
            <a:ext cx="11382375" cy="1200329"/>
          </a:xfrm>
          <a:prstGeom prst="rect">
            <a:avLst/>
          </a:prstGeom>
          <a:noFill/>
        </p:spPr>
        <p:txBody>
          <a:bodyPr wrap="square" rtlCol="0">
            <a:spAutoFit/>
          </a:bodyPr>
          <a:lstStyle/>
          <a:p>
            <a:pPr marL="342900" indent="-342900" algn="l">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So we took Reference code from the internet(code1) </a:t>
            </a:r>
          </a:p>
          <a:p>
            <a:pPr marL="342900" indent="-342900" algn="l">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Made test cases on our own(test1)</a:t>
            </a:r>
          </a:p>
          <a:p>
            <a:pPr marL="342900" indent="-342900" algn="l">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Made pom file own our own(minor7/pom.xml)</a:t>
            </a:r>
          </a:p>
        </p:txBody>
      </p:sp>
      <p:pic>
        <p:nvPicPr>
          <p:cNvPr id="5" name="Picture 4">
            <a:extLst>
              <a:ext uri="{FF2B5EF4-FFF2-40B4-BE49-F238E27FC236}">
                <a16:creationId xmlns:a16="http://schemas.microsoft.com/office/drawing/2014/main" id="{FC3FD5DC-DB15-68F7-4C88-815E32077C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8338" y="3533774"/>
            <a:ext cx="7005638" cy="3133725"/>
          </a:xfrm>
          <a:prstGeom prst="rect">
            <a:avLst/>
          </a:prstGeom>
        </p:spPr>
      </p:pic>
    </p:spTree>
    <p:extLst>
      <p:ext uri="{BB962C8B-B14F-4D97-AF65-F5344CB8AC3E}">
        <p14:creationId xmlns:p14="http://schemas.microsoft.com/office/powerpoint/2010/main" val="3164686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E704F8D-9C8B-DF93-EF50-636C64677E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174" y="2533650"/>
            <a:ext cx="10410911" cy="3819525"/>
          </a:xfrm>
          <a:prstGeom prst="rect">
            <a:avLst/>
          </a:prstGeom>
        </p:spPr>
      </p:pic>
      <p:sp>
        <p:nvSpPr>
          <p:cNvPr id="3" name="TextBox 2">
            <a:extLst>
              <a:ext uri="{FF2B5EF4-FFF2-40B4-BE49-F238E27FC236}">
                <a16:creationId xmlns:a16="http://schemas.microsoft.com/office/drawing/2014/main" id="{C222DB13-4BE7-CB47-E8B9-017041A43072}"/>
              </a:ext>
            </a:extLst>
          </p:cNvPr>
          <p:cNvSpPr txBox="1"/>
          <p:nvPr/>
        </p:nvSpPr>
        <p:spPr>
          <a:xfrm>
            <a:off x="1436664" y="1046629"/>
            <a:ext cx="10755336" cy="646331"/>
          </a:xfrm>
          <a:prstGeom prst="rect">
            <a:avLst/>
          </a:prstGeom>
          <a:noFill/>
        </p:spPr>
        <p:txBody>
          <a:bodyPr wrap="square" rtlCol="0">
            <a:spAutoFit/>
          </a:bodyPr>
          <a:lstStyle/>
          <a:p>
            <a:pPr algn="l"/>
            <a:r>
              <a:rPr lang="en-US" sz="3600" dirty="0">
                <a:latin typeface="Times New Roman" panose="02020603050405020304" pitchFamily="18" charset="0"/>
                <a:cs typeface="Times New Roman" panose="02020603050405020304" pitchFamily="18" charset="0"/>
              </a:rPr>
              <a:t>Building the project from scratch</a:t>
            </a:r>
          </a:p>
        </p:txBody>
      </p:sp>
    </p:spTree>
    <p:extLst>
      <p:ext uri="{BB962C8B-B14F-4D97-AF65-F5344CB8AC3E}">
        <p14:creationId xmlns:p14="http://schemas.microsoft.com/office/powerpoint/2010/main" val="1889893616"/>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TM04033937[[fn=Vapor Trail]]</Template>
  <TotalTime>1132</TotalTime>
  <Words>537</Words>
  <Application>Microsoft Office PowerPoint</Application>
  <PresentationFormat>Widescreen</PresentationFormat>
  <Paragraphs>66</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Century Gothic</vt:lpstr>
      <vt:lpstr>Söhne</vt:lpstr>
      <vt:lpstr>Times New Roman</vt:lpstr>
      <vt:lpstr>TimesNewRomanPS-BoldMT</vt:lpstr>
      <vt:lpstr>Vapor Trail</vt:lpstr>
      <vt:lpstr> Fault localization ON PARALLEL PROGRAMMING</vt:lpstr>
      <vt:lpstr>INTRODUCTION-</vt:lpstr>
      <vt:lpstr>Different Types of fault localization</vt:lpstr>
      <vt:lpstr>Our scope</vt:lpstr>
      <vt:lpstr>Motivation of our Work-</vt:lpstr>
      <vt:lpstr>Tools Used to make this project happen</vt:lpstr>
      <vt:lpstr>About My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Anshu singh</dc:creator>
  <cp:lastModifiedBy>CHIRAG SETIA</cp:lastModifiedBy>
  <cp:revision>195</cp:revision>
  <cp:lastPrinted>2023-04-21T16:30:19Z</cp:lastPrinted>
  <dcterms:created xsi:type="dcterms:W3CDTF">2023-04-21T14:55:13Z</dcterms:created>
  <dcterms:modified xsi:type="dcterms:W3CDTF">2023-05-04T05:02:08Z</dcterms:modified>
</cp:coreProperties>
</file>

<file path=docProps/thumbnail.jpeg>
</file>